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62" r:id="rId3"/>
    <p:sldId id="261" r:id="rId4"/>
    <p:sldId id="257" r:id="rId5"/>
    <p:sldId id="279" r:id="rId6"/>
    <p:sldId id="282" r:id="rId7"/>
    <p:sldId id="278" r:id="rId8"/>
    <p:sldId id="272" r:id="rId9"/>
    <p:sldId id="281" r:id="rId10"/>
    <p:sldId id="266" r:id="rId11"/>
    <p:sldId id="259" r:id="rId12"/>
    <p:sldId id="267" r:id="rId13"/>
    <p:sldId id="268" r:id="rId14"/>
    <p:sldId id="274" r:id="rId15"/>
    <p:sldId id="269" r:id="rId16"/>
    <p:sldId id="277" r:id="rId17"/>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33BB22-0995-44BE-B335-7AD6CF91B85B}"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82C9CA-2B37-4DF8-8197-DF6213549D11}"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33BB22-0995-44BE-B335-7AD6CF91B85B}"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33BB22-0995-44BE-B335-7AD6CF91B85B}"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33BB22-0995-44BE-B335-7AD6CF91B85B}"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82C9CA-2B37-4DF8-8197-DF6213549D1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33BB22-0995-44BE-B335-7AD6CF91B85B}" type="datetimeFigureOut">
              <a:rPr lang="ru-RU" smtClean="0"/>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33BB22-0995-44BE-B335-7AD6CF91B85B}" type="datetimeFigureOut">
              <a:rPr lang="ru-RU" smtClean="0"/>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82C9CA-2B37-4DF8-8197-DF6213549D1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833BB22-0995-44BE-B335-7AD6CF91B85B}" type="datetimeFigureOut">
              <a:rPr lang="ru-RU" smtClean="0"/>
              <a:t>08.02.2015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82C9CA-2B37-4DF8-8197-DF6213549D11}"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833BB22-0995-44BE-B335-7AD6CF91B85B}" type="datetimeFigureOut">
              <a:rPr lang="ru-RU" smtClean="0"/>
              <a:t>08.02.2015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3BB22-0995-44BE-B335-7AD6CF91B85B}" type="datetimeFigureOut">
              <a:rPr lang="ru-RU" smtClean="0"/>
              <a:t>08.02.2015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33BB22-0995-44BE-B335-7AD6CF91B85B}" type="datetimeFigureOut">
              <a:rPr lang="ru-RU" smtClean="0"/>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82C9CA-2B37-4DF8-8197-DF6213549D1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33BB22-0995-44BE-B335-7AD6CF91B85B}" type="datetimeFigureOut">
              <a:rPr lang="ru-RU" smtClean="0"/>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82C9CA-2B37-4DF8-8197-DF6213549D11}"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833BB22-0995-44BE-B335-7AD6CF91B85B}" type="datetimeFigureOut">
              <a:rPr lang="ru-RU" smtClean="0"/>
              <a:t>08.02.2015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82C9CA-2B37-4DF8-8197-DF6213549D1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771489150"/>
              </p:ext>
            </p:extLst>
          </p:nvPr>
        </p:nvGraphicFramePr>
        <p:xfrm>
          <a:off x="1187624" y="1124744"/>
          <a:ext cx="6912768" cy="4896544"/>
        </p:xfrm>
        <a:graphic>
          <a:graphicData uri="http://schemas.openxmlformats.org/drawingml/2006/table">
            <a:tbl>
              <a:tblPr firstRow="1" firstCol="1" bandRow="1"/>
              <a:tblGrid>
                <a:gridCol w="3445606"/>
                <a:gridCol w="3467162"/>
              </a:tblGrid>
              <a:tr h="2259090">
                <a:tc>
                  <a:txBody>
                    <a:bodyPr/>
                    <a:lstStyle/>
                    <a:p>
                      <a:pPr algn="just">
                        <a:lnSpc>
                          <a:spcPct val="115000"/>
                        </a:lnSpc>
                        <a:spcAft>
                          <a:spcPts val="1000"/>
                        </a:spcAft>
                        <a:tabLst>
                          <a:tab pos="450215" algn="l"/>
                          <a:tab pos="2590800" algn="l"/>
                        </a:tabLst>
                      </a:pPr>
                      <a:r>
                        <a:rPr lang="en-US" sz="2800" dirty="0">
                          <a:effectLst/>
                          <a:latin typeface="Calibri"/>
                          <a:ea typeface="Calibri"/>
                          <a:cs typeface="Times New Roman"/>
                        </a:rPr>
                        <a:t>It is a place where …(</a:t>
                      </a:r>
                      <a:r>
                        <a:rPr lang="ru-RU" sz="2800" dirty="0">
                          <a:effectLst/>
                          <a:latin typeface="Calibri"/>
                          <a:ea typeface="Calibri"/>
                          <a:cs typeface="Times New Roman"/>
                        </a:rPr>
                        <a:t>это место где</a:t>
                      </a:r>
                      <a:r>
                        <a:rPr lang="en-US" sz="2800" dirty="0">
                          <a:effectLst/>
                          <a:latin typeface="Calibri"/>
                          <a:ea typeface="Calibri"/>
                          <a:cs typeface="Times New Roman"/>
                        </a:rPr>
                        <a:t>)</a:t>
                      </a:r>
                      <a:endParaRPr lang="ru-RU" sz="2800" dirty="0">
                        <a:effectLst/>
                        <a:latin typeface="Calibri"/>
                        <a:ea typeface="Calibri"/>
                        <a:cs typeface="Times New Roman"/>
                      </a:endParaRPr>
                    </a:p>
                    <a:p>
                      <a:pPr algn="just">
                        <a:lnSpc>
                          <a:spcPct val="115000"/>
                        </a:lnSpc>
                        <a:spcAft>
                          <a:spcPts val="1000"/>
                        </a:spcAft>
                        <a:tabLst>
                          <a:tab pos="450215" algn="l"/>
                          <a:tab pos="2590800" algn="l"/>
                        </a:tabLst>
                      </a:pPr>
                      <a:r>
                        <a:rPr lang="en-US" sz="1300" dirty="0">
                          <a:effectLst/>
                          <a:latin typeface="Calibri"/>
                          <a:ea typeface="Calibri"/>
                          <a:cs typeface="Times New Roman"/>
                        </a:rPr>
                        <a:t> </a:t>
                      </a:r>
                      <a:endParaRPr lang="ru-RU" sz="1000" dirty="0">
                        <a:effectLst/>
                        <a:latin typeface="Calibri"/>
                        <a:ea typeface="Calibri"/>
                        <a:cs typeface="Times New Roman"/>
                      </a:endParaRPr>
                    </a:p>
                  </a:txBody>
                  <a:tcPr marL="64715" marR="64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0215" algn="l"/>
                          <a:tab pos="2590800" algn="l"/>
                        </a:tabLst>
                      </a:pPr>
                      <a:r>
                        <a:rPr lang="en-US" sz="2800" dirty="0">
                          <a:effectLst/>
                          <a:latin typeface="Calibri"/>
                          <a:ea typeface="Calibri"/>
                          <a:cs typeface="Times New Roman"/>
                        </a:rPr>
                        <a:t>Our school is (</a:t>
                      </a:r>
                      <a:r>
                        <a:rPr lang="ru-RU" sz="2800" dirty="0" err="1">
                          <a:effectLst/>
                          <a:latin typeface="Calibri"/>
                          <a:ea typeface="Calibri"/>
                          <a:cs typeface="Times New Roman"/>
                        </a:rPr>
                        <a:t>прилаг</a:t>
                      </a:r>
                      <a:r>
                        <a:rPr lang="en-US" sz="2800" dirty="0">
                          <a:effectLst/>
                          <a:latin typeface="Calibri"/>
                          <a:ea typeface="Calibri"/>
                          <a:cs typeface="Times New Roman"/>
                        </a:rPr>
                        <a:t>)</a:t>
                      </a:r>
                      <a:endParaRPr lang="ru-RU" sz="2800" dirty="0">
                        <a:effectLst/>
                        <a:latin typeface="Calibri"/>
                        <a:ea typeface="Calibri"/>
                        <a:cs typeface="Times New Roman"/>
                      </a:endParaRPr>
                    </a:p>
                  </a:txBody>
                  <a:tcPr marL="64715" marR="64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7454">
                <a:tc>
                  <a:txBody>
                    <a:bodyPr/>
                    <a:lstStyle/>
                    <a:p>
                      <a:pPr algn="just">
                        <a:lnSpc>
                          <a:spcPct val="115000"/>
                        </a:lnSpc>
                        <a:spcAft>
                          <a:spcPts val="1000"/>
                        </a:spcAft>
                        <a:tabLst>
                          <a:tab pos="450215" algn="l"/>
                          <a:tab pos="2590800" algn="l"/>
                        </a:tabLst>
                      </a:pPr>
                      <a:r>
                        <a:rPr lang="en-US" sz="2800" dirty="0" smtClean="0">
                          <a:effectLst/>
                          <a:latin typeface="Calibri"/>
                          <a:ea typeface="Calibri"/>
                          <a:cs typeface="Times New Roman"/>
                        </a:rPr>
                        <a:t>I like …at school</a:t>
                      </a:r>
                      <a:endParaRPr lang="ru-RU" sz="2800" dirty="0">
                        <a:effectLst/>
                        <a:latin typeface="Calibri"/>
                        <a:ea typeface="Calibri"/>
                        <a:cs typeface="Times New Roman"/>
                      </a:endParaRPr>
                    </a:p>
                    <a:p>
                      <a:pPr algn="just">
                        <a:lnSpc>
                          <a:spcPct val="115000"/>
                        </a:lnSpc>
                        <a:spcAft>
                          <a:spcPts val="1000"/>
                        </a:spcAft>
                        <a:tabLst>
                          <a:tab pos="450215" algn="l"/>
                          <a:tab pos="2590800" algn="l"/>
                        </a:tabLst>
                      </a:pPr>
                      <a:r>
                        <a:rPr lang="en-US" sz="1300" dirty="0">
                          <a:effectLst/>
                          <a:latin typeface="Calibri"/>
                          <a:ea typeface="Calibri"/>
                          <a:cs typeface="Times New Roman"/>
                        </a:rPr>
                        <a:t> </a:t>
                      </a:r>
                      <a:endParaRPr lang="ru-RU" sz="1000" dirty="0">
                        <a:effectLst/>
                        <a:latin typeface="Calibri"/>
                        <a:ea typeface="Calibri"/>
                        <a:cs typeface="Times New Roman"/>
                      </a:endParaRPr>
                    </a:p>
                  </a:txBody>
                  <a:tcPr marL="64715" marR="64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0215" algn="l"/>
                          <a:tab pos="2590800" algn="l"/>
                        </a:tabLst>
                      </a:pPr>
                      <a:endParaRPr lang="en-US" sz="1300" dirty="0" smtClean="0">
                        <a:effectLst/>
                        <a:latin typeface="Calibri"/>
                        <a:ea typeface="Calibri"/>
                        <a:cs typeface="Times New Roman"/>
                      </a:endParaRPr>
                    </a:p>
                    <a:p>
                      <a:pPr algn="just">
                        <a:lnSpc>
                          <a:spcPct val="115000"/>
                        </a:lnSpc>
                        <a:spcAft>
                          <a:spcPts val="1000"/>
                        </a:spcAft>
                        <a:tabLst>
                          <a:tab pos="450215" algn="l"/>
                          <a:tab pos="2590800" algn="l"/>
                        </a:tabLst>
                      </a:pPr>
                      <a:endParaRPr lang="en-US" sz="1300" dirty="0" smtClean="0">
                        <a:effectLst/>
                        <a:latin typeface="Calibri"/>
                        <a:ea typeface="Calibri"/>
                        <a:cs typeface="Times New Roman"/>
                      </a:endParaRPr>
                    </a:p>
                    <a:p>
                      <a:pPr algn="just">
                        <a:lnSpc>
                          <a:spcPct val="115000"/>
                        </a:lnSpc>
                        <a:spcAft>
                          <a:spcPts val="1000"/>
                        </a:spcAft>
                        <a:tabLst>
                          <a:tab pos="450215" algn="l"/>
                          <a:tab pos="2590800" algn="l"/>
                        </a:tabLst>
                      </a:pPr>
                      <a:r>
                        <a:rPr lang="en-US" sz="2800" dirty="0" smtClean="0">
                          <a:effectLst/>
                          <a:latin typeface="Calibri"/>
                          <a:ea typeface="Calibri"/>
                          <a:cs typeface="Times New Roman"/>
                        </a:rPr>
                        <a:t>(</a:t>
                      </a:r>
                      <a:r>
                        <a:rPr lang="en-US" sz="2800" dirty="0" smtClean="0">
                          <a:effectLst/>
                          <a:latin typeface="Calibri"/>
                          <a:ea typeface="Calibri"/>
                          <a:cs typeface="Times New Roman"/>
                        </a:rPr>
                        <a:t>Our     my </a:t>
                      </a:r>
                      <a:r>
                        <a:rPr lang="en-US" sz="2800" dirty="0" err="1" smtClean="0">
                          <a:effectLst/>
                          <a:latin typeface="Calibri"/>
                          <a:ea typeface="Calibri"/>
                          <a:cs typeface="Times New Roman"/>
                        </a:rPr>
                        <a:t>Favourite</a:t>
                      </a:r>
                      <a:r>
                        <a:rPr lang="en-US" sz="2800" dirty="0" smtClean="0">
                          <a:effectLst/>
                          <a:latin typeface="Calibri"/>
                          <a:ea typeface="Calibri"/>
                          <a:cs typeface="Times New Roman"/>
                        </a:rPr>
                        <a:t> subject is …</a:t>
                      </a:r>
                      <a:endParaRPr lang="ru-RU" sz="2800" dirty="0">
                        <a:effectLst/>
                        <a:latin typeface="Calibri"/>
                        <a:ea typeface="Calibri"/>
                        <a:cs typeface="Times New Roman"/>
                      </a:endParaRPr>
                    </a:p>
                  </a:txBody>
                  <a:tcPr marL="64715" marR="64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a:spLocks noChangeArrowheads="1"/>
          </p:cNvSpPr>
          <p:nvPr/>
        </p:nvSpPr>
        <p:spPr bwMode="auto">
          <a:xfrm>
            <a:off x="3779912" y="2924944"/>
            <a:ext cx="2088232" cy="10081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3200" dirty="0" smtClean="0">
                <a:effectLst/>
                <a:latin typeface="Calibri"/>
                <a:ea typeface="Calibri"/>
                <a:cs typeface="Times New Roman"/>
              </a:rPr>
              <a:t>school</a:t>
            </a:r>
            <a:endParaRPr lang="ru-RU" sz="3200" dirty="0">
              <a:effectLst/>
              <a:latin typeface="Calibri"/>
              <a:ea typeface="Calibri"/>
              <a:cs typeface="Times New Roman"/>
            </a:endParaRPr>
          </a:p>
        </p:txBody>
      </p:sp>
      <p:sp>
        <p:nvSpPr>
          <p:cNvPr id="7" name="Rectangle 3"/>
          <p:cNvSpPr>
            <a:spLocks noChangeArrowheads="1"/>
          </p:cNvSpPr>
          <p:nvPr/>
        </p:nvSpPr>
        <p:spPr bwMode="auto">
          <a:xfrm>
            <a:off x="1143000" y="1954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1138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рест 3"/>
          <p:cNvSpPr/>
          <p:nvPr/>
        </p:nvSpPr>
        <p:spPr>
          <a:xfrm>
            <a:off x="3669365" y="2348880"/>
            <a:ext cx="1728192" cy="18722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p:cNvSpPr/>
          <p:nvPr/>
        </p:nvSpPr>
        <p:spPr>
          <a:xfrm>
            <a:off x="4098312" y="1556792"/>
            <a:ext cx="870298" cy="7920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rot="5400000">
            <a:off x="5350783" y="2806451"/>
            <a:ext cx="1050613" cy="95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62322" y="2852614"/>
            <a:ext cx="949349" cy="86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098312" y="4221088"/>
            <a:ext cx="8905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98020" y="910461"/>
            <a:ext cx="2141179" cy="646331"/>
          </a:xfrm>
          <a:prstGeom prst="rect">
            <a:avLst/>
          </a:prstGeom>
          <a:noFill/>
        </p:spPr>
        <p:txBody>
          <a:bodyPr wrap="square" rtlCol="0">
            <a:spAutoFit/>
          </a:bodyPr>
          <a:lstStyle/>
          <a:p>
            <a:r>
              <a:rPr lang="en-US" sz="3600" dirty="0" smtClean="0"/>
              <a:t>What?</a:t>
            </a:r>
            <a:endParaRPr lang="ru-RU" sz="3600" dirty="0"/>
          </a:p>
        </p:txBody>
      </p:sp>
      <p:sp>
        <p:nvSpPr>
          <p:cNvPr id="9" name="TextBox 8"/>
          <p:cNvSpPr txBox="1"/>
          <p:nvPr/>
        </p:nvSpPr>
        <p:spPr>
          <a:xfrm>
            <a:off x="1187623" y="2961817"/>
            <a:ext cx="1926827" cy="646331"/>
          </a:xfrm>
          <a:prstGeom prst="rect">
            <a:avLst/>
          </a:prstGeom>
          <a:noFill/>
        </p:spPr>
        <p:txBody>
          <a:bodyPr wrap="square" rtlCol="0">
            <a:spAutoFit/>
          </a:bodyPr>
          <a:lstStyle/>
          <a:p>
            <a:r>
              <a:rPr lang="en-US" sz="3600" dirty="0" smtClean="0"/>
              <a:t>When?</a:t>
            </a:r>
            <a:endParaRPr lang="ru-RU" sz="3600" dirty="0"/>
          </a:p>
        </p:txBody>
      </p:sp>
      <p:sp>
        <p:nvSpPr>
          <p:cNvPr id="12" name="TextBox 11"/>
          <p:cNvSpPr txBox="1"/>
          <p:nvPr/>
        </p:nvSpPr>
        <p:spPr>
          <a:xfrm>
            <a:off x="3347864" y="5164562"/>
            <a:ext cx="2846850" cy="646331"/>
          </a:xfrm>
          <a:prstGeom prst="rect">
            <a:avLst/>
          </a:prstGeom>
          <a:noFill/>
        </p:spPr>
        <p:txBody>
          <a:bodyPr wrap="square" rtlCol="0">
            <a:spAutoFit/>
          </a:bodyPr>
          <a:lstStyle/>
          <a:p>
            <a:r>
              <a:rPr lang="en-US" sz="3600" dirty="0" smtClean="0"/>
              <a:t>How many?</a:t>
            </a:r>
            <a:endParaRPr lang="ru-RU" sz="3600" dirty="0"/>
          </a:p>
        </p:txBody>
      </p:sp>
      <p:sp>
        <p:nvSpPr>
          <p:cNvPr id="13" name="TextBox 12"/>
          <p:cNvSpPr txBox="1"/>
          <p:nvPr/>
        </p:nvSpPr>
        <p:spPr>
          <a:xfrm>
            <a:off x="6444208" y="2965904"/>
            <a:ext cx="1926827" cy="646331"/>
          </a:xfrm>
          <a:prstGeom prst="rect">
            <a:avLst/>
          </a:prstGeom>
          <a:noFill/>
        </p:spPr>
        <p:txBody>
          <a:bodyPr wrap="square" rtlCol="0">
            <a:spAutoFit/>
          </a:bodyPr>
          <a:lstStyle/>
          <a:p>
            <a:r>
              <a:rPr lang="en-US" sz="3600" dirty="0" smtClean="0"/>
              <a:t>Where?</a:t>
            </a:r>
            <a:endParaRPr lang="ru-RU" sz="3600" dirty="0"/>
          </a:p>
        </p:txBody>
      </p:sp>
    </p:spTree>
    <p:extLst>
      <p:ext uri="{BB962C8B-B14F-4D97-AF65-F5344CB8AC3E}">
        <p14:creationId xmlns:p14="http://schemas.microsoft.com/office/powerpoint/2010/main" val="46172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59632" y="1628800"/>
            <a:ext cx="6400800" cy="3474720"/>
          </a:xfrm>
        </p:spPr>
        <p:txBody>
          <a:bodyPr/>
          <a:lstStyle/>
          <a:p>
            <a:pPr marL="45720" indent="0">
              <a:buNone/>
            </a:pPr>
            <a:r>
              <a:rPr lang="en-US" dirty="0"/>
              <a:t>1</a:t>
            </a:r>
            <a:r>
              <a:rPr lang="en-US" dirty="0" smtClean="0"/>
              <a:t>.</a:t>
            </a:r>
            <a:r>
              <a:rPr lang="ru-RU" dirty="0" smtClean="0"/>
              <a:t>       </a:t>
            </a:r>
            <a:r>
              <a:rPr lang="en-US" dirty="0" smtClean="0"/>
              <a:t>When </a:t>
            </a:r>
            <a:r>
              <a:rPr lang="en-US" dirty="0"/>
              <a:t>do children go to primary school?</a:t>
            </a:r>
          </a:p>
          <a:p>
            <a:pPr marL="45720" indent="0">
              <a:buNone/>
            </a:pPr>
            <a:r>
              <a:rPr lang="en-US" dirty="0"/>
              <a:t>2</a:t>
            </a:r>
            <a:r>
              <a:rPr lang="en-US" dirty="0" smtClean="0"/>
              <a:t>.</a:t>
            </a:r>
            <a:r>
              <a:rPr lang="ru-RU" dirty="0" smtClean="0"/>
              <a:t>      </a:t>
            </a:r>
            <a:r>
              <a:rPr lang="en-US" dirty="0" smtClean="0"/>
              <a:t> </a:t>
            </a:r>
            <a:r>
              <a:rPr lang="en-US" dirty="0"/>
              <a:t>When do children go to secondary school?</a:t>
            </a:r>
          </a:p>
          <a:p>
            <a:pPr marL="502920" indent="-457200">
              <a:buAutoNum type="arabicPeriod" startAt="3"/>
            </a:pPr>
            <a:r>
              <a:rPr lang="en-US" dirty="0" smtClean="0"/>
              <a:t>Do </a:t>
            </a:r>
            <a:r>
              <a:rPr lang="en-US" dirty="0"/>
              <a:t>children go to school on Saturday</a:t>
            </a:r>
            <a:r>
              <a:rPr lang="en-US" dirty="0" smtClean="0"/>
              <a:t>?</a:t>
            </a:r>
            <a:endParaRPr lang="ru-RU" dirty="0" smtClean="0"/>
          </a:p>
          <a:p>
            <a:pPr marL="45720" indent="0">
              <a:buNone/>
            </a:pPr>
            <a:endParaRPr lang="en-US" dirty="0"/>
          </a:p>
          <a:p>
            <a:pPr marL="45720" indent="0">
              <a:buNone/>
            </a:pPr>
            <a:r>
              <a:rPr lang="en-US" dirty="0"/>
              <a:t>4.	</a:t>
            </a:r>
            <a:r>
              <a:rPr lang="en-US" dirty="0" smtClean="0"/>
              <a:t>When </a:t>
            </a:r>
            <a:r>
              <a:rPr lang="en-US" dirty="0"/>
              <a:t>does school start?</a:t>
            </a:r>
          </a:p>
          <a:p>
            <a:pPr marL="45720" indent="0">
              <a:buNone/>
            </a:pPr>
            <a:r>
              <a:rPr lang="en-US" dirty="0"/>
              <a:t>5.	Who studies at school?</a:t>
            </a:r>
          </a:p>
          <a:p>
            <a:pPr marL="45720" indent="0">
              <a:buNone/>
            </a:pPr>
            <a:r>
              <a:rPr lang="en-US" dirty="0"/>
              <a:t>6. </a:t>
            </a:r>
            <a:r>
              <a:rPr lang="ru-RU" dirty="0" smtClean="0"/>
              <a:t>      </a:t>
            </a:r>
            <a:r>
              <a:rPr lang="en-US" dirty="0" smtClean="0"/>
              <a:t>What </a:t>
            </a:r>
            <a:r>
              <a:rPr lang="en-US" dirty="0"/>
              <a:t>do they wear at school?</a:t>
            </a:r>
          </a:p>
          <a:p>
            <a:pPr marL="45720" indent="0">
              <a:buNone/>
            </a:pPr>
            <a:endParaRPr lang="ru-RU" dirty="0"/>
          </a:p>
        </p:txBody>
      </p:sp>
    </p:spTree>
    <p:extLst>
      <p:ext uri="{BB962C8B-B14F-4D97-AF65-F5344CB8AC3E}">
        <p14:creationId xmlns:p14="http://schemas.microsoft.com/office/powerpoint/2010/main" val="231121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692696"/>
            <a:ext cx="7920880" cy="5760640"/>
          </a:xfrm>
        </p:spPr>
        <p:txBody>
          <a:bodyPr>
            <a:normAutofit fontScale="62500" lnSpcReduction="20000"/>
          </a:bodyPr>
          <a:lstStyle/>
          <a:p>
            <a:pPr marL="45720" indent="0" algn="ctr">
              <a:buNone/>
            </a:pPr>
            <a:r>
              <a:rPr lang="en-US" sz="5100" b="1" dirty="0" smtClean="0">
                <a:latin typeface="Times New Roman" pitchFamily="18" charset="0"/>
                <a:cs typeface="Times New Roman" pitchFamily="18" charset="0"/>
              </a:rPr>
              <a:t>Running dictation.</a:t>
            </a:r>
            <a:endParaRPr lang="ru-RU" sz="5100" b="1" dirty="0" smtClean="0">
              <a:latin typeface="Times New Roman" pitchFamily="18" charset="0"/>
              <a:cs typeface="Times New Roman" pitchFamily="18" charset="0"/>
            </a:endParaRPr>
          </a:p>
          <a:p>
            <a:pPr marL="45720" indent="0">
              <a:buNone/>
            </a:pPr>
            <a:r>
              <a:rPr lang="en-US" sz="3800" dirty="0">
                <a:latin typeface="Times New Roman" pitchFamily="18" charset="0"/>
                <a:cs typeface="Times New Roman" pitchFamily="18" charset="0"/>
              </a:rPr>
              <a:t>Children in Britain start school when they are five.. Many boys and girls usually leave school at the age of sixteen.</a:t>
            </a:r>
          </a:p>
          <a:p>
            <a:pPr marL="45720" indent="0">
              <a:buNone/>
            </a:pPr>
            <a:r>
              <a:rPr lang="en-US" sz="3800" dirty="0">
                <a:latin typeface="Times New Roman" pitchFamily="18" charset="0"/>
                <a:cs typeface="Times New Roman" pitchFamily="18" charset="0"/>
              </a:rPr>
              <a:t>In England the school year begins in September, but not always on the first day of the month, as school never begins on Monday. The English think that Monday is not a good day to start school. So pupils usually begin their school year on the first Tuesday of September (not always on the 1-st of September as we do). </a:t>
            </a:r>
          </a:p>
          <a:p>
            <a:pPr marL="45720" indent="0">
              <a:buNone/>
            </a:pPr>
            <a:r>
              <a:rPr lang="en-US" sz="3800" dirty="0">
                <a:latin typeface="Times New Roman" pitchFamily="18" charset="0"/>
                <a:cs typeface="Times New Roman" pitchFamily="18" charset="0"/>
              </a:rPr>
              <a:t>Classes usually begin at nine. Pupils have a glass of milk or a glass of orange juice at eleven. At half past twelve or at one o’clock they usually have lunch – meat, pudding, juice, an apple or a cake. Their classes are not formal. They often sit on the carpet on the floor and listen to their teacher. They draw or play games. They often look at the animals they have at school – hamsters, rabbits or hares. Sometimes there are birds or fish in their classrooms.</a:t>
            </a:r>
          </a:p>
          <a:p>
            <a:endParaRPr lang="ru-RU" dirty="0"/>
          </a:p>
        </p:txBody>
      </p:sp>
    </p:spTree>
    <p:extLst>
      <p:ext uri="{BB962C8B-B14F-4D97-AF65-F5344CB8AC3E}">
        <p14:creationId xmlns:p14="http://schemas.microsoft.com/office/powerpoint/2010/main" val="1976803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173416" cy="4065632"/>
          </a:xfrm>
        </p:spPr>
        <p:txBody>
          <a:bodyPr>
            <a:noAutofit/>
          </a:bodyPr>
          <a:lstStyle/>
          <a:p>
            <a:r>
              <a:rPr lang="en-US" sz="3200" dirty="0" smtClean="0"/>
              <a:t>How </a:t>
            </a:r>
            <a:r>
              <a:rPr lang="en-US" sz="3200" dirty="0"/>
              <a:t>to grade each other. </a:t>
            </a:r>
            <a:endParaRPr lang="en-US" sz="3200" dirty="0" smtClean="0"/>
          </a:p>
          <a:p>
            <a:r>
              <a:rPr lang="en-US" sz="3200" dirty="0" smtClean="0"/>
              <a:t>If </a:t>
            </a:r>
            <a:r>
              <a:rPr lang="en-US" sz="3200" dirty="0"/>
              <a:t>everything is correct or if there is one or two mistakes made you give a 5 mark.</a:t>
            </a:r>
          </a:p>
          <a:p>
            <a:r>
              <a:rPr lang="en-US" sz="3200" dirty="0"/>
              <a:t>If there are 3 or 5 mistakes made then you give a 4 mark. </a:t>
            </a:r>
            <a:endParaRPr lang="en-US" sz="3200" dirty="0" smtClean="0"/>
          </a:p>
          <a:p>
            <a:r>
              <a:rPr lang="en-US" sz="3200" dirty="0" smtClean="0"/>
              <a:t>And </a:t>
            </a:r>
            <a:r>
              <a:rPr lang="en-US" sz="3200" dirty="0"/>
              <a:t>6 or 8 mistakes made you give  a 3 </a:t>
            </a:r>
            <a:r>
              <a:rPr lang="en-US" sz="3200" dirty="0" smtClean="0"/>
              <a:t>mark.</a:t>
            </a:r>
            <a:endParaRPr lang="en-US" sz="3200" dirty="0"/>
          </a:p>
          <a:p>
            <a:endParaRPr lang="ru-RU" sz="3200" dirty="0" smtClean="0"/>
          </a:p>
          <a:p>
            <a:endParaRPr lang="ru-RU" sz="3200" dirty="0"/>
          </a:p>
        </p:txBody>
      </p:sp>
    </p:spTree>
    <p:extLst>
      <p:ext uri="{BB962C8B-B14F-4D97-AF65-F5344CB8AC3E}">
        <p14:creationId xmlns:p14="http://schemas.microsoft.com/office/powerpoint/2010/main" val="691554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r>
              <a:rPr lang="ru-RU" dirty="0"/>
              <a:t>Сегодня на уроке я узнал, что</a:t>
            </a:r>
            <a:r>
              <a:rPr lang="ru-RU" dirty="0" smtClean="0"/>
              <a:t>….</a:t>
            </a:r>
            <a:endParaRPr lang="en-US" dirty="0" smtClean="0"/>
          </a:p>
          <a:p>
            <a:r>
              <a:rPr lang="en-US" dirty="0" smtClean="0"/>
              <a:t>Today in this lesson I have learnt that…</a:t>
            </a:r>
            <a:endParaRPr lang="ru-RU" dirty="0"/>
          </a:p>
          <a:p>
            <a:r>
              <a:rPr lang="ru-RU" dirty="0" smtClean="0"/>
              <a:t>Я хочу сказать </a:t>
            </a:r>
            <a:r>
              <a:rPr lang="ru-RU" dirty="0" smtClean="0"/>
              <a:t>….</a:t>
            </a:r>
            <a:endParaRPr lang="en-US" dirty="0" smtClean="0"/>
          </a:p>
          <a:p>
            <a:r>
              <a:rPr lang="en-US" dirty="0" smtClean="0"/>
              <a:t>I’d like to say (that)…</a:t>
            </a:r>
            <a:endParaRPr lang="ru-RU" dirty="0" smtClean="0"/>
          </a:p>
          <a:p>
            <a:r>
              <a:rPr lang="ru-RU" dirty="0" smtClean="0"/>
              <a:t>Я хочу поблагодарить за интересный </a:t>
            </a:r>
            <a:r>
              <a:rPr lang="ru-RU" dirty="0" smtClean="0"/>
              <a:t>урок</a:t>
            </a:r>
            <a:endParaRPr lang="en-US" dirty="0" smtClean="0"/>
          </a:p>
          <a:p>
            <a:r>
              <a:rPr lang="en-US" dirty="0" smtClean="0"/>
              <a:t>I’d like to thank </a:t>
            </a:r>
            <a:endParaRPr lang="ru-RU" dirty="0" smtClean="0"/>
          </a:p>
        </p:txBody>
      </p:sp>
    </p:spTree>
    <p:extLst>
      <p:ext uri="{BB962C8B-B14F-4D97-AF65-F5344CB8AC3E}">
        <p14:creationId xmlns:p14="http://schemas.microsoft.com/office/powerpoint/2010/main" val="227194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7725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84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sz="quarter" idx="13"/>
          </p:nvPr>
        </p:nvPicPr>
        <p:blipFill>
          <a:blip r:embed="rId2"/>
          <a:srcRect/>
          <a:stretch>
            <a:fillRect/>
          </a:stretch>
        </p:blipFill>
        <p:spPr bwMode="auto">
          <a:xfrm>
            <a:off x="971600" y="620688"/>
            <a:ext cx="7488832" cy="5760640"/>
          </a:xfrm>
          <a:prstGeom prst="rect">
            <a:avLst/>
          </a:prstGeom>
          <a:noFill/>
          <a:ln w="9525">
            <a:noFill/>
            <a:miter lim="800000"/>
            <a:headEnd/>
            <a:tailEnd/>
          </a:ln>
        </p:spPr>
      </p:pic>
    </p:spTree>
    <p:extLst>
      <p:ext uri="{BB962C8B-B14F-4D97-AF65-F5344CB8AC3E}">
        <p14:creationId xmlns:p14="http://schemas.microsoft.com/office/powerpoint/2010/main" val="5049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91" y="764704"/>
            <a:ext cx="7022188" cy="51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55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6198718" y="717672"/>
            <a:ext cx="2736304" cy="914400"/>
          </a:xfrm>
          <a:prstGeom prst="ellips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State school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1613"/>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529" y="2693910"/>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888" y="698190"/>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81113" y="990206"/>
            <a:ext cx="995914" cy="369332"/>
          </a:xfrm>
          <a:prstGeom prst="rect">
            <a:avLst/>
          </a:prstGeom>
          <a:noFill/>
        </p:spPr>
        <p:txBody>
          <a:bodyPr wrap="none" rtlCol="0">
            <a:spAutoFit/>
          </a:bodyPr>
          <a:lstStyle/>
          <a:p>
            <a:r>
              <a:rPr lang="en-US" dirty="0" smtClean="0">
                <a:solidFill>
                  <a:schemeClr val="bg1"/>
                </a:solidFill>
              </a:rPr>
              <a:t>Teacher</a:t>
            </a:r>
            <a:endParaRPr lang="ru-RU" dirty="0">
              <a:solidFill>
                <a:schemeClr val="bg1"/>
              </a:solidFill>
            </a:endParaRPr>
          </a:p>
        </p:txBody>
      </p:sp>
      <p:sp>
        <p:nvSpPr>
          <p:cNvPr id="12" name="Прямоугольник 11"/>
          <p:cNvSpPr/>
          <p:nvPr/>
        </p:nvSpPr>
        <p:spPr>
          <a:xfrm>
            <a:off x="6835824" y="2975969"/>
            <a:ext cx="1784463" cy="369332"/>
          </a:xfrm>
          <a:prstGeom prst="rect">
            <a:avLst/>
          </a:prstGeom>
        </p:spPr>
        <p:txBody>
          <a:bodyPr wrap="none">
            <a:spAutoFit/>
          </a:bodyPr>
          <a:lstStyle/>
          <a:p>
            <a:r>
              <a:rPr lang="en-US" dirty="0" smtClean="0">
                <a:solidFill>
                  <a:schemeClr val="bg1"/>
                </a:solidFill>
              </a:rPr>
              <a:t>All-boys school </a:t>
            </a:r>
            <a:endParaRPr lang="ru-RU" dirty="0">
              <a:solidFill>
                <a:schemeClr val="bg1"/>
              </a:solidFill>
            </a:endParaRPr>
          </a:p>
        </p:txBody>
      </p:sp>
      <p:sp>
        <p:nvSpPr>
          <p:cNvPr id="13" name="TextBox 12"/>
          <p:cNvSpPr txBox="1"/>
          <p:nvPr/>
        </p:nvSpPr>
        <p:spPr>
          <a:xfrm>
            <a:off x="1563752" y="3106687"/>
            <a:ext cx="851515" cy="369332"/>
          </a:xfrm>
          <a:prstGeom prst="rect">
            <a:avLst/>
          </a:prstGeom>
          <a:noFill/>
        </p:spPr>
        <p:txBody>
          <a:bodyPr wrap="none" rtlCol="0">
            <a:spAutoFit/>
          </a:bodyPr>
          <a:lstStyle/>
          <a:p>
            <a:r>
              <a:rPr lang="en-US" dirty="0" smtClean="0">
                <a:solidFill>
                  <a:schemeClr val="bg1"/>
                </a:solidFill>
              </a:rPr>
              <a:t>Drama</a:t>
            </a:r>
            <a:endParaRPr lang="ru-RU" dirty="0">
              <a:solidFill>
                <a:schemeClr val="bg1"/>
              </a:solidFill>
            </a:endParaRPr>
          </a:p>
        </p:txBody>
      </p:sp>
      <p:pic>
        <p:nvPicPr>
          <p:cNvPr id="1029" name="Picture 5" descr="C:\Users\Наталья\Desktop\dd7ebae86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432" y="2108377"/>
            <a:ext cx="2271914" cy="2271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1" y="90336"/>
            <a:ext cx="3428512" cy="20810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70114"/>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Прямоугольник 20"/>
          <p:cNvSpPr/>
          <p:nvPr/>
        </p:nvSpPr>
        <p:spPr>
          <a:xfrm>
            <a:off x="1678220" y="5352173"/>
            <a:ext cx="1757212" cy="369332"/>
          </a:xfrm>
          <a:prstGeom prst="rect">
            <a:avLst/>
          </a:prstGeom>
        </p:spPr>
        <p:txBody>
          <a:bodyPr wrap="none">
            <a:spAutoFit/>
          </a:bodyPr>
          <a:lstStyle/>
          <a:p>
            <a:r>
              <a:rPr lang="en-US" dirty="0" smtClean="0">
                <a:solidFill>
                  <a:schemeClr val="bg1"/>
                </a:solidFill>
              </a:rPr>
              <a:t>All-girls school </a:t>
            </a:r>
            <a:endParaRPr lang="ru-RU" dirty="0">
              <a:solidFill>
                <a:schemeClr val="bg1"/>
              </a:solidFill>
            </a:endParaRPr>
          </a:p>
        </p:txBody>
      </p:sp>
      <p:pic>
        <p:nvPicPr>
          <p:cNvPr id="14" name="Picture 2" descr="C:\Documents and Settings\Администратор\Рабочий стол\Project\Школа 019.jpg"/>
          <p:cNvPicPr>
            <a:picLocks noChangeAspect="1" noChangeArrowheads="1"/>
          </p:cNvPicPr>
          <p:nvPr/>
        </p:nvPicPr>
        <p:blipFill>
          <a:blip r:embed="rId5" cstate="print"/>
          <a:srcRect/>
          <a:stretch>
            <a:fillRect/>
          </a:stretch>
        </p:blipFill>
        <p:spPr bwMode="auto">
          <a:xfrm>
            <a:off x="4989666" y="4811438"/>
            <a:ext cx="3948628" cy="1872545"/>
          </a:xfrm>
          <a:prstGeom prst="rect">
            <a:avLst/>
          </a:prstGeom>
          <a:noFill/>
          <a:ln w="57150">
            <a:solidFill>
              <a:srgbClr val="AAB8E2">
                <a:lumMod val="50000"/>
              </a:srgbClr>
            </a:solidFill>
          </a:ln>
          <a:effectLst>
            <a:glow rad="63500">
              <a:srgbClr val="ADE2E2">
                <a:satMod val="175000"/>
                <a:alpha val="40000"/>
              </a:srgbClr>
            </a:glow>
          </a:effec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70" y="3947570"/>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213" y="1704688"/>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529" y="1675656"/>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8718" y="3758078"/>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178961" y="1848247"/>
            <a:ext cx="4572000" cy="646331"/>
          </a:xfrm>
          <a:prstGeom prst="rect">
            <a:avLst/>
          </a:prstGeom>
        </p:spPr>
        <p:txBody>
          <a:bodyPr>
            <a:spAutoFit/>
          </a:bodyPr>
          <a:lstStyle/>
          <a:p>
            <a:r>
              <a:rPr lang="en-US" dirty="0"/>
              <a:t>GCSE  (General Certificate of Secondary Education)</a:t>
            </a:r>
          </a:p>
        </p:txBody>
      </p:sp>
      <p:sp>
        <p:nvSpPr>
          <p:cNvPr id="8" name="Прямоугольник 7"/>
          <p:cNvSpPr/>
          <p:nvPr/>
        </p:nvSpPr>
        <p:spPr>
          <a:xfrm>
            <a:off x="6782361" y="1957715"/>
            <a:ext cx="1802096" cy="369332"/>
          </a:xfrm>
          <a:prstGeom prst="rect">
            <a:avLst/>
          </a:prstGeom>
        </p:spPr>
        <p:txBody>
          <a:bodyPr wrap="none">
            <a:spAutoFit/>
          </a:bodyPr>
          <a:lstStyle/>
          <a:p>
            <a:r>
              <a:rPr lang="en-US" dirty="0"/>
              <a:t>Boarding school</a:t>
            </a:r>
          </a:p>
        </p:txBody>
      </p:sp>
      <p:sp>
        <p:nvSpPr>
          <p:cNvPr id="9" name="Прямоугольник 8"/>
          <p:cNvSpPr/>
          <p:nvPr/>
        </p:nvSpPr>
        <p:spPr>
          <a:xfrm>
            <a:off x="6310641" y="4044963"/>
            <a:ext cx="2447273" cy="369332"/>
          </a:xfrm>
          <a:prstGeom prst="rect">
            <a:avLst/>
          </a:prstGeom>
        </p:spPr>
        <p:txBody>
          <a:bodyPr wrap="none">
            <a:spAutoFit/>
          </a:bodyPr>
          <a:lstStyle/>
          <a:p>
            <a:r>
              <a:rPr lang="en-US" dirty="0"/>
              <a:t>Food Technology class</a:t>
            </a:r>
          </a:p>
        </p:txBody>
      </p:sp>
      <p:sp>
        <p:nvSpPr>
          <p:cNvPr id="11" name="Прямоугольник 10"/>
          <p:cNvSpPr/>
          <p:nvPr/>
        </p:nvSpPr>
        <p:spPr>
          <a:xfrm>
            <a:off x="552583" y="4248163"/>
            <a:ext cx="2201244" cy="369332"/>
          </a:xfrm>
          <a:prstGeom prst="rect">
            <a:avLst/>
          </a:prstGeom>
        </p:spPr>
        <p:txBody>
          <a:bodyPr wrap="none">
            <a:spAutoFit/>
          </a:bodyPr>
          <a:lstStyle/>
          <a:p>
            <a:r>
              <a:rPr lang="en-US" dirty="0"/>
              <a:t>Independent school</a:t>
            </a:r>
          </a:p>
        </p:txBody>
      </p:sp>
    </p:spTree>
    <p:extLst>
      <p:ext uri="{BB962C8B-B14F-4D97-AF65-F5344CB8AC3E}">
        <p14:creationId xmlns:p14="http://schemas.microsoft.com/office/powerpoint/2010/main" val="11309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44824"/>
            <a:ext cx="6512511" cy="1143000"/>
          </a:xfrm>
        </p:spPr>
        <p:txBody>
          <a:bodyPr/>
          <a:lstStyle/>
          <a:p>
            <a:pPr marL="0" indent="0" algn="ctr">
              <a:buNone/>
            </a:pPr>
            <a:r>
              <a:rPr lang="en-US" sz="6600" dirty="0"/>
              <a:t>Schools in </a:t>
            </a:r>
            <a:r>
              <a:rPr lang="en-US" sz="6600" dirty="0" smtClean="0"/>
              <a:t>Britain</a:t>
            </a:r>
            <a:endParaRPr lang="ru-RU" sz="6600" dirty="0"/>
          </a:p>
        </p:txBody>
      </p:sp>
    </p:spTree>
    <p:extLst>
      <p:ext uri="{BB962C8B-B14F-4D97-AF65-F5344CB8AC3E}">
        <p14:creationId xmlns:p14="http://schemas.microsoft.com/office/powerpoint/2010/main" val="3841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4118" y="764704"/>
            <a:ext cx="8110168" cy="5154767"/>
          </a:xfrm>
        </p:spPr>
      </p:pic>
    </p:spTree>
    <p:extLst>
      <p:ext uri="{BB962C8B-B14F-4D97-AF65-F5344CB8AC3E}">
        <p14:creationId xmlns:p14="http://schemas.microsoft.com/office/powerpoint/2010/main" val="337128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49928246"/>
              </p:ext>
            </p:extLst>
          </p:nvPr>
        </p:nvGraphicFramePr>
        <p:xfrm>
          <a:off x="1143000" y="731838"/>
          <a:ext cx="7389441" cy="5789860"/>
        </p:xfrm>
        <a:graphic>
          <a:graphicData uri="http://schemas.openxmlformats.org/drawingml/2006/table">
            <a:tbl>
              <a:tblPr firstRow="1" bandRow="1">
                <a:tableStyleId>{5C22544A-7EE6-4342-B048-85BDC9FD1C3A}</a:tableStyleId>
              </a:tblPr>
              <a:tblGrid>
                <a:gridCol w="2463147"/>
                <a:gridCol w="2463147"/>
                <a:gridCol w="2463147"/>
              </a:tblGrid>
              <a:tr h="755636">
                <a:tc>
                  <a:txBody>
                    <a:bodyPr/>
                    <a:lstStyle/>
                    <a:p>
                      <a:r>
                        <a:rPr lang="en-US" sz="2000" dirty="0" smtClean="0"/>
                        <a:t>School subjects </a:t>
                      </a:r>
                      <a:endParaRPr lang="ru-RU" sz="2000" dirty="0"/>
                    </a:p>
                  </a:txBody>
                  <a:tcPr/>
                </a:tc>
                <a:tc>
                  <a:txBody>
                    <a:bodyPr/>
                    <a:lstStyle/>
                    <a:p>
                      <a:r>
                        <a:rPr lang="en-US" sz="2000" dirty="0" smtClean="0"/>
                        <a:t>Types of schools</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School items</a:t>
                      </a:r>
                      <a:endParaRPr lang="ru-RU" sz="2000" dirty="0" smtClean="0"/>
                    </a:p>
                    <a:p>
                      <a:endParaRPr lang="ru-RU" sz="2000" dirty="0"/>
                    </a:p>
                  </a:txBody>
                  <a:tcPr/>
                </a:tc>
              </a:tr>
              <a:tr h="755636">
                <a:tc>
                  <a:txBody>
                    <a:bodyPr/>
                    <a:lstStyle/>
                    <a:p>
                      <a:r>
                        <a:rPr lang="en-US" sz="2000" dirty="0" smtClean="0"/>
                        <a:t>Chemistry</a:t>
                      </a:r>
                    </a:p>
                  </a:txBody>
                  <a:tcPr/>
                </a:tc>
                <a:tc>
                  <a:txBody>
                    <a:bodyPr/>
                    <a:lstStyle/>
                    <a:p>
                      <a:r>
                        <a:rPr lang="en-US" sz="2000" dirty="0" smtClean="0"/>
                        <a:t>Independent school</a:t>
                      </a:r>
                    </a:p>
                  </a:txBody>
                  <a:tcPr/>
                </a:tc>
                <a:tc>
                  <a:txBody>
                    <a:bodyPr/>
                    <a:lstStyle/>
                    <a:p>
                      <a:r>
                        <a:rPr lang="en-US" sz="2000" dirty="0" smtClean="0"/>
                        <a:t>Desk</a:t>
                      </a:r>
                      <a:endParaRPr lang="ru-RU" sz="2000" dirty="0"/>
                    </a:p>
                  </a:txBody>
                  <a:tcPr/>
                </a:tc>
              </a:tr>
              <a:tr h="755636">
                <a:tc>
                  <a:txBody>
                    <a:bodyPr/>
                    <a:lstStyle/>
                    <a:p>
                      <a:r>
                        <a:rPr lang="en-US" sz="2000" dirty="0" smtClean="0"/>
                        <a:t>Art</a:t>
                      </a:r>
                    </a:p>
                    <a:p>
                      <a:endParaRPr lang="ru-RU" sz="2000" dirty="0"/>
                    </a:p>
                  </a:txBody>
                  <a:tcPr/>
                </a:tc>
                <a:tc>
                  <a:txBody>
                    <a:bodyPr/>
                    <a:lstStyle/>
                    <a:p>
                      <a:r>
                        <a:rPr lang="en-US" sz="2000" dirty="0" smtClean="0"/>
                        <a:t>Boarding school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Blackboard</a:t>
                      </a:r>
                      <a:endParaRPr lang="ru-RU" sz="2000" dirty="0"/>
                    </a:p>
                  </a:txBody>
                  <a:tcPr/>
                </a:tc>
              </a:tr>
              <a:tr h="755636">
                <a:tc>
                  <a:txBody>
                    <a:bodyPr/>
                    <a:lstStyle/>
                    <a:p>
                      <a:r>
                        <a:rPr lang="en-US" sz="2000" dirty="0" smtClean="0"/>
                        <a:t>History</a:t>
                      </a:r>
                      <a:endParaRPr lang="ru-RU" sz="2000" dirty="0"/>
                    </a:p>
                  </a:txBody>
                  <a:tcPr/>
                </a:tc>
                <a:tc>
                  <a:txBody>
                    <a:bodyPr/>
                    <a:lstStyle/>
                    <a:p>
                      <a:r>
                        <a:rPr lang="en-US" sz="2000" dirty="0" smtClean="0"/>
                        <a:t>Secondary school</a:t>
                      </a:r>
                    </a:p>
                    <a:p>
                      <a:endParaRPr lang="ru-RU" sz="2000" dirty="0" smtClean="0"/>
                    </a:p>
                    <a:p>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Eraser</a:t>
                      </a:r>
                      <a:endParaRPr lang="ru-RU" sz="2000" dirty="0"/>
                    </a:p>
                  </a:txBody>
                  <a:tcPr/>
                </a:tc>
              </a:tr>
              <a:tr h="755636">
                <a:tc>
                  <a:txBody>
                    <a:bodyPr/>
                    <a:lstStyle/>
                    <a:p>
                      <a:r>
                        <a:rPr lang="en-US" sz="2000" dirty="0" smtClean="0"/>
                        <a:t>French</a:t>
                      </a:r>
                    </a:p>
                    <a:p>
                      <a:endParaRPr lang="ru-RU" sz="2000" dirty="0"/>
                    </a:p>
                  </a:txBody>
                  <a:tcPr/>
                </a:tc>
                <a:tc>
                  <a:txBody>
                    <a:bodyPr/>
                    <a:lstStyle/>
                    <a:p>
                      <a:r>
                        <a:rPr lang="en-US" sz="2000" dirty="0" smtClean="0"/>
                        <a:t>State school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Pencil case</a:t>
                      </a:r>
                      <a:endParaRPr lang="ru-RU" sz="2000" dirty="0" smtClean="0"/>
                    </a:p>
                    <a:p>
                      <a:endParaRPr lang="ru-RU" sz="2000" dirty="0"/>
                    </a:p>
                  </a:txBody>
                  <a:tcPr/>
                </a:tc>
              </a:tr>
              <a:tr h="755636">
                <a:tc>
                  <a:txBody>
                    <a:bodyPr/>
                    <a:lstStyle/>
                    <a:p>
                      <a:r>
                        <a:rPr lang="en-US" sz="2000" dirty="0" smtClean="0"/>
                        <a:t>Food Technology class</a:t>
                      </a:r>
                    </a:p>
                    <a:p>
                      <a:endParaRPr lang="ru-RU" sz="2000" dirty="0"/>
                    </a:p>
                  </a:txBody>
                  <a:tcPr/>
                </a:tc>
                <a:tc>
                  <a:txBody>
                    <a:bodyPr/>
                    <a:lstStyle/>
                    <a:p>
                      <a:r>
                        <a:rPr lang="en-US" sz="2000" dirty="0" smtClean="0"/>
                        <a:t>Primary school</a:t>
                      </a:r>
                    </a:p>
                    <a:p>
                      <a:endParaRPr lang="ru-RU" sz="2000" dirty="0" smtClean="0"/>
                    </a:p>
                    <a:p>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Ruler</a:t>
                      </a:r>
                      <a:endParaRPr lang="ru-RU" sz="2000" dirty="0"/>
                    </a:p>
                  </a:txBody>
                  <a:tcPr/>
                </a:tc>
              </a:tr>
              <a:tr h="755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Science</a:t>
                      </a:r>
                      <a:endParaRPr lang="ru-RU" sz="2000" dirty="0" smtClean="0"/>
                    </a:p>
                    <a:p>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All-boys school</a:t>
                      </a:r>
                      <a:endParaRPr lang="ru-RU" sz="2000" dirty="0" smtClean="0"/>
                    </a:p>
                    <a:p>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Uniform </a:t>
                      </a:r>
                    </a:p>
                    <a:p>
                      <a:endParaRPr lang="ru-RU" sz="2000" dirty="0"/>
                    </a:p>
                  </a:txBody>
                  <a:tcPr/>
                </a:tc>
              </a:tr>
            </a:tbl>
          </a:graphicData>
        </a:graphic>
      </p:graphicFrame>
    </p:spTree>
    <p:extLst>
      <p:ext uri="{BB962C8B-B14F-4D97-AF65-F5344CB8AC3E}">
        <p14:creationId xmlns:p14="http://schemas.microsoft.com/office/powerpoint/2010/main" val="386300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251520" y="731518"/>
            <a:ext cx="4238183" cy="5865834"/>
          </a:xfrm>
        </p:spPr>
        <p:txBody>
          <a:bodyPr>
            <a:normAutofit/>
          </a:bodyPr>
          <a:lstStyle/>
          <a:p>
            <a:r>
              <a:rPr lang="en-US" dirty="0"/>
              <a:t>Independent school</a:t>
            </a:r>
          </a:p>
          <a:p>
            <a:r>
              <a:rPr lang="en-US" dirty="0"/>
              <a:t>GCSE  </a:t>
            </a:r>
            <a:r>
              <a:rPr lang="ru-RU" dirty="0" smtClean="0"/>
              <a:t>(</a:t>
            </a:r>
            <a:r>
              <a:rPr lang="en-US" dirty="0" smtClean="0"/>
              <a:t>General Certificate of Secondary Education</a:t>
            </a:r>
            <a:r>
              <a:rPr lang="ru-RU" dirty="0" smtClean="0"/>
              <a:t>)</a:t>
            </a:r>
            <a:endParaRPr lang="en-US" dirty="0"/>
          </a:p>
          <a:p>
            <a:r>
              <a:rPr lang="en-US" dirty="0"/>
              <a:t>Term</a:t>
            </a:r>
          </a:p>
          <a:p>
            <a:r>
              <a:rPr lang="en-US" dirty="0"/>
              <a:t>State school</a:t>
            </a:r>
          </a:p>
          <a:p>
            <a:r>
              <a:rPr lang="en-US" dirty="0" smtClean="0"/>
              <a:t>Primary school</a:t>
            </a:r>
          </a:p>
          <a:p>
            <a:r>
              <a:rPr lang="en-US" dirty="0"/>
              <a:t>Boarding school</a:t>
            </a:r>
          </a:p>
          <a:p>
            <a:r>
              <a:rPr lang="en-US" dirty="0" smtClean="0"/>
              <a:t>Secondary school</a:t>
            </a:r>
            <a:endParaRPr lang="en-US" dirty="0"/>
          </a:p>
          <a:p>
            <a:r>
              <a:rPr lang="en-US" dirty="0"/>
              <a:t>All-boys </a:t>
            </a:r>
            <a:r>
              <a:rPr lang="en-US" dirty="0" smtClean="0"/>
              <a:t>school</a:t>
            </a:r>
          </a:p>
          <a:p>
            <a:r>
              <a:rPr lang="en-US" dirty="0" smtClean="0"/>
              <a:t>Mixed schools</a:t>
            </a:r>
          </a:p>
          <a:p>
            <a:r>
              <a:rPr lang="en-US" dirty="0" smtClean="0"/>
              <a:t>School canteen</a:t>
            </a:r>
          </a:p>
          <a:p>
            <a:r>
              <a:rPr lang="en-US" dirty="0"/>
              <a:t>F</a:t>
            </a:r>
            <a:r>
              <a:rPr lang="en-US" dirty="0" smtClean="0"/>
              <a:t>ood Technology class</a:t>
            </a:r>
          </a:p>
          <a:p>
            <a:endParaRPr lang="en-US" dirty="0" smtClean="0"/>
          </a:p>
          <a:p>
            <a:endParaRPr lang="en-US" dirty="0" smtClean="0"/>
          </a:p>
          <a:p>
            <a:endParaRPr lang="ru-RU" dirty="0"/>
          </a:p>
        </p:txBody>
      </p:sp>
      <p:sp>
        <p:nvSpPr>
          <p:cNvPr id="6" name="Объект 5"/>
          <p:cNvSpPr>
            <a:spLocks noGrp="1"/>
          </p:cNvSpPr>
          <p:nvPr>
            <p:ph sz="quarter" idx="14"/>
          </p:nvPr>
        </p:nvSpPr>
        <p:spPr>
          <a:xfrm>
            <a:off x="4644008" y="764704"/>
            <a:ext cx="4103312" cy="5361776"/>
          </a:xfrm>
        </p:spPr>
        <p:txBody>
          <a:bodyPr/>
          <a:lstStyle/>
          <a:p>
            <a:r>
              <a:rPr lang="ru-RU" dirty="0" smtClean="0"/>
              <a:t>Школа интернат</a:t>
            </a:r>
          </a:p>
          <a:p>
            <a:r>
              <a:rPr lang="ru-RU" dirty="0" smtClean="0"/>
              <a:t>Школы, где учатся вместе мальчики и девочки</a:t>
            </a:r>
          </a:p>
          <a:p>
            <a:r>
              <a:rPr lang="ru-RU" dirty="0" smtClean="0"/>
              <a:t>Аттестат </a:t>
            </a:r>
          </a:p>
          <a:p>
            <a:r>
              <a:rPr lang="ru-RU" dirty="0" smtClean="0"/>
              <a:t>Школа </a:t>
            </a:r>
            <a:r>
              <a:rPr lang="ru-RU" dirty="0"/>
              <a:t>для мальчиков </a:t>
            </a:r>
            <a:endParaRPr lang="ru-RU" dirty="0" smtClean="0"/>
          </a:p>
          <a:p>
            <a:r>
              <a:rPr lang="ru-RU" dirty="0" smtClean="0"/>
              <a:t>Частная школа</a:t>
            </a:r>
          </a:p>
          <a:p>
            <a:r>
              <a:rPr lang="ru-RU" dirty="0" smtClean="0"/>
              <a:t>Урок по кулинарии</a:t>
            </a:r>
          </a:p>
          <a:p>
            <a:r>
              <a:rPr lang="ru-RU" dirty="0" smtClean="0"/>
              <a:t>Школьная столовая</a:t>
            </a:r>
          </a:p>
          <a:p>
            <a:r>
              <a:rPr lang="ru-RU" dirty="0" smtClean="0"/>
              <a:t>Четверть </a:t>
            </a:r>
          </a:p>
          <a:p>
            <a:r>
              <a:rPr lang="ru-RU" dirty="0" smtClean="0"/>
              <a:t>Начальная школа</a:t>
            </a:r>
          </a:p>
          <a:p>
            <a:r>
              <a:rPr lang="ru-RU" dirty="0" smtClean="0"/>
              <a:t>Государственная школа</a:t>
            </a:r>
          </a:p>
          <a:p>
            <a:r>
              <a:rPr lang="ru-RU" dirty="0" smtClean="0"/>
              <a:t>Средняя школа </a:t>
            </a:r>
          </a:p>
          <a:p>
            <a:endParaRPr lang="ru-RU" dirty="0"/>
          </a:p>
          <a:p>
            <a:endParaRPr lang="ru-RU" dirty="0" smtClean="0"/>
          </a:p>
          <a:p>
            <a:endParaRPr lang="ru-RU" dirty="0" smtClean="0"/>
          </a:p>
          <a:p>
            <a:endParaRPr lang="ru-RU" dirty="0" smtClean="0"/>
          </a:p>
          <a:p>
            <a:endParaRPr lang="ru-RU" dirty="0" smtClean="0"/>
          </a:p>
        </p:txBody>
      </p:sp>
      <p:cxnSp>
        <p:nvCxnSpPr>
          <p:cNvPr id="8" name="Прямая со стрелкой 7"/>
          <p:cNvCxnSpPr/>
          <p:nvPr/>
        </p:nvCxnSpPr>
        <p:spPr>
          <a:xfrm>
            <a:off x="3275856" y="980728"/>
            <a:ext cx="1584176" cy="20162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Прямая со стрелкой 11"/>
          <p:cNvCxnSpPr/>
          <p:nvPr/>
        </p:nvCxnSpPr>
        <p:spPr>
          <a:xfrm>
            <a:off x="4283968" y="1412776"/>
            <a:ext cx="576064"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Прямая со стрелкой 14"/>
          <p:cNvCxnSpPr/>
          <p:nvPr/>
        </p:nvCxnSpPr>
        <p:spPr>
          <a:xfrm>
            <a:off x="1475656" y="2132856"/>
            <a:ext cx="3456384" cy="216024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Прямая со стрелкой 17"/>
          <p:cNvCxnSpPr/>
          <p:nvPr/>
        </p:nvCxnSpPr>
        <p:spPr>
          <a:xfrm>
            <a:off x="2123728" y="2636912"/>
            <a:ext cx="2736304" cy="2592288"/>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Прямая со стрелкой 20"/>
          <p:cNvCxnSpPr/>
          <p:nvPr/>
        </p:nvCxnSpPr>
        <p:spPr>
          <a:xfrm>
            <a:off x="2411760" y="2996952"/>
            <a:ext cx="2520280" cy="180020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Прямая со стрелкой 23"/>
          <p:cNvCxnSpPr/>
          <p:nvPr/>
        </p:nvCxnSpPr>
        <p:spPr>
          <a:xfrm flipV="1">
            <a:off x="2627784" y="980728"/>
            <a:ext cx="2232248" cy="2484276"/>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8" name="Прямая со стрелкой 27"/>
          <p:cNvCxnSpPr/>
          <p:nvPr/>
        </p:nvCxnSpPr>
        <p:spPr>
          <a:xfrm>
            <a:off x="2843808" y="3933056"/>
            <a:ext cx="2088232" cy="1728192"/>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31" name="Прямая со стрелкой 30"/>
          <p:cNvCxnSpPr/>
          <p:nvPr/>
        </p:nvCxnSpPr>
        <p:spPr>
          <a:xfrm flipV="1">
            <a:off x="2411760" y="2636912"/>
            <a:ext cx="2520280" cy="180020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35" name="Прямая со стрелкой 34"/>
          <p:cNvCxnSpPr/>
          <p:nvPr/>
        </p:nvCxnSpPr>
        <p:spPr>
          <a:xfrm flipV="1">
            <a:off x="2411760" y="1412776"/>
            <a:ext cx="2520280" cy="3384376"/>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38" name="Прямая со стрелкой 37"/>
          <p:cNvCxnSpPr/>
          <p:nvPr/>
        </p:nvCxnSpPr>
        <p:spPr>
          <a:xfrm flipV="1">
            <a:off x="2555776" y="3933056"/>
            <a:ext cx="2376264" cy="1296144"/>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41" name="Прямая со стрелкой 40"/>
          <p:cNvCxnSpPr/>
          <p:nvPr/>
        </p:nvCxnSpPr>
        <p:spPr>
          <a:xfrm flipV="1">
            <a:off x="3419872" y="3483006"/>
            <a:ext cx="1440160" cy="2196244"/>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991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6813376" cy="6225872"/>
          </a:xfrm>
        </p:spPr>
        <p:txBody>
          <a:bodyPr>
            <a:normAutofit/>
          </a:bodyPr>
          <a:lstStyle/>
          <a:p>
            <a:r>
              <a:rPr lang="ru-RU" dirty="0" err="1" smtClean="0"/>
              <a:t>Физминутка</a:t>
            </a:r>
            <a:endParaRPr lang="ru-RU" dirty="0" smtClean="0"/>
          </a:p>
          <a:p>
            <a:endParaRPr lang="en-US" dirty="0"/>
          </a:p>
          <a:p>
            <a:r>
              <a:rPr lang="en-US" dirty="0"/>
              <a:t>Put your hands up in the air </a:t>
            </a:r>
          </a:p>
          <a:p>
            <a:r>
              <a:rPr lang="en-US" dirty="0"/>
              <a:t>and shake your bodies round</a:t>
            </a:r>
          </a:p>
          <a:p>
            <a:r>
              <a:rPr lang="en-US" dirty="0"/>
              <a:t>Hands upon your toes </a:t>
            </a:r>
          </a:p>
          <a:p>
            <a:r>
              <a:rPr lang="en-US" dirty="0"/>
              <a:t>and turn around </a:t>
            </a:r>
            <a:r>
              <a:rPr lang="en-US" dirty="0" err="1"/>
              <a:t>around</a:t>
            </a:r>
            <a:endParaRPr lang="en-US" dirty="0"/>
          </a:p>
          <a:p>
            <a:r>
              <a:rPr lang="en-US" dirty="0"/>
              <a:t>Hands wave </a:t>
            </a:r>
            <a:r>
              <a:rPr lang="en-US" dirty="0" smtClean="0"/>
              <a:t> </a:t>
            </a:r>
            <a:r>
              <a:rPr lang="en-US" dirty="0"/>
              <a:t>high</a:t>
            </a:r>
          </a:p>
          <a:p>
            <a:r>
              <a:rPr lang="en-US" dirty="0"/>
              <a:t>Hands wave </a:t>
            </a:r>
            <a:r>
              <a:rPr lang="en-US" dirty="0" smtClean="0"/>
              <a:t> </a:t>
            </a:r>
            <a:r>
              <a:rPr lang="en-US" dirty="0"/>
              <a:t>low</a:t>
            </a:r>
          </a:p>
          <a:p>
            <a:r>
              <a:rPr lang="en-US" dirty="0"/>
              <a:t>Stamp with your feet and </a:t>
            </a:r>
          </a:p>
          <a:p>
            <a:r>
              <a:rPr lang="en-US" dirty="0"/>
              <a:t>jump </a:t>
            </a:r>
            <a:r>
              <a:rPr lang="en-US" dirty="0" err="1"/>
              <a:t>jump</a:t>
            </a:r>
            <a:r>
              <a:rPr lang="en-US" dirty="0"/>
              <a:t> </a:t>
            </a:r>
            <a:r>
              <a:rPr lang="en-US" dirty="0" err="1"/>
              <a:t>jump</a:t>
            </a:r>
            <a:r>
              <a:rPr lang="en-US" dirty="0"/>
              <a:t>﻿</a:t>
            </a:r>
            <a:endParaRPr lang="ru-RU" dirty="0"/>
          </a:p>
        </p:txBody>
      </p:sp>
    </p:spTree>
    <p:extLst>
      <p:ext uri="{BB962C8B-B14F-4D97-AF65-F5344CB8AC3E}">
        <p14:creationId xmlns:p14="http://schemas.microsoft.com/office/powerpoint/2010/main" val="365637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467544" y="404665"/>
            <a:ext cx="8352928" cy="5530000"/>
          </a:xfrm>
        </p:spPr>
        <p:txBody>
          <a:bodyPr>
            <a:normAutofit/>
          </a:bodyPr>
          <a:lstStyle/>
          <a:p>
            <a:pPr algn="just"/>
            <a:r>
              <a:rPr lang="en-US" sz="2800" dirty="0"/>
              <a:t>Children in Britain start school when they are five. Many boys and girls usually leave school at the age of sixteen.</a:t>
            </a:r>
          </a:p>
          <a:p>
            <a:pPr algn="just"/>
            <a:r>
              <a:rPr lang="en-US" sz="2800" dirty="0"/>
              <a:t>In England the school year begins in September.</a:t>
            </a:r>
          </a:p>
          <a:p>
            <a:pPr algn="just"/>
            <a:r>
              <a:rPr lang="en-US" sz="2800" dirty="0"/>
              <a:t>Classes usually begin at nine. At half past twelve or at one o’clock they usually have lunch – meat, pudding, juice, an apple or a cake. Their classes are not formal. They often sit on the carpet on the floor and listen to their teacher. They draw or play games. They look after the animals they have at school – hamsters, rabbits. Sometimes there are birds or fish in their classrooms.</a:t>
            </a:r>
          </a:p>
          <a:p>
            <a:pPr algn="just"/>
            <a:endParaRPr lang="ru-RU" sz="2800" dirty="0"/>
          </a:p>
        </p:txBody>
      </p:sp>
    </p:spTree>
    <p:extLst>
      <p:ext uri="{BB962C8B-B14F-4D97-AF65-F5344CB8AC3E}">
        <p14:creationId xmlns:p14="http://schemas.microsoft.com/office/powerpoint/2010/main" val="258406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1400</TotalTime>
  <Words>615</Words>
  <Application>Microsoft Office PowerPoint</Application>
  <PresentationFormat>Экран (4:3)</PresentationFormat>
  <Paragraphs>104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Презентация PowerPoint</vt:lpstr>
      <vt:lpstr>Презентация PowerPoint</vt:lpstr>
      <vt:lpstr>Презентация PowerPoint</vt:lpstr>
      <vt:lpstr>Schools in Britain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Лариса Николаевна</cp:lastModifiedBy>
  <cp:revision>47</cp:revision>
  <cp:lastPrinted>2015-02-08T13:40:55Z</cp:lastPrinted>
  <dcterms:created xsi:type="dcterms:W3CDTF">2015-02-05T10:32:02Z</dcterms:created>
  <dcterms:modified xsi:type="dcterms:W3CDTF">2015-02-08T13:51:22Z</dcterms:modified>
</cp:coreProperties>
</file>